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256" r:id="rId2"/>
    <p:sldId id="285" r:id="rId3"/>
    <p:sldId id="291" r:id="rId4"/>
    <p:sldId id="287" r:id="rId5"/>
    <p:sldId id="288" r:id="rId6"/>
    <p:sldId id="289" r:id="rId7"/>
    <p:sldId id="292" r:id="rId8"/>
    <p:sldId id="290" r:id="rId9"/>
    <p:sldId id="274" r:id="rId10"/>
    <p:sldId id="293" r:id="rId11"/>
  </p:sldIdLst>
  <p:sldSz cx="12801600" cy="9601200" type="A3"/>
  <p:notesSz cx="9926638" cy="6797675"/>
  <p:defaultTextStyle>
    <a:defPPr>
      <a:defRPr lang="en-US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1" autoAdjust="0"/>
    <p:restoredTop sz="96743" autoAdjust="0"/>
  </p:normalViewPr>
  <p:slideViewPr>
    <p:cSldViewPr showGuides="1">
      <p:cViewPr>
        <p:scale>
          <a:sx n="60" d="100"/>
          <a:sy n="60" d="100"/>
        </p:scale>
        <p:origin x="-720" y="-552"/>
      </p:cViewPr>
      <p:guideLst>
        <p:guide orient="horz" pos="6047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946" cy="340265"/>
          </a:xfrm>
          <a:prstGeom prst="rect">
            <a:avLst/>
          </a:prstGeom>
        </p:spPr>
        <p:txBody>
          <a:bodyPr vert="horz" lIns="62975" tIns="31487" rIns="62975" bIns="31487" rtlCol="0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497" y="0"/>
            <a:ext cx="4301946" cy="340265"/>
          </a:xfrm>
          <a:prstGeom prst="rect">
            <a:avLst/>
          </a:prstGeom>
        </p:spPr>
        <p:txBody>
          <a:bodyPr vert="horz" lIns="62975" tIns="31487" rIns="62975" bIns="31487" rtlCol="0"/>
          <a:lstStyle>
            <a:lvl1pPr algn="r">
              <a:defRPr sz="800"/>
            </a:lvl1pPr>
          </a:lstStyle>
          <a:p>
            <a:fld id="{0EC2173A-90B0-4C5B-8C77-D6351020FC0E}" type="datetimeFigureOut">
              <a:rPr lang="en-GB" smtClean="0"/>
              <a:t>17/03/2015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1946" cy="340264"/>
          </a:xfrm>
          <a:prstGeom prst="rect">
            <a:avLst/>
          </a:prstGeom>
        </p:spPr>
        <p:txBody>
          <a:bodyPr vert="horz" lIns="62975" tIns="31487" rIns="62975" bIns="31487" rtlCol="0" anchor="b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497" y="6456324"/>
            <a:ext cx="4301946" cy="340264"/>
          </a:xfrm>
          <a:prstGeom prst="rect">
            <a:avLst/>
          </a:prstGeom>
        </p:spPr>
        <p:txBody>
          <a:bodyPr vert="horz" lIns="62975" tIns="31487" rIns="62975" bIns="31487" rtlCol="0" anchor="b"/>
          <a:lstStyle>
            <a:lvl1pPr algn="r">
              <a:defRPr sz="800"/>
            </a:lvl1pPr>
          </a:lstStyle>
          <a:p>
            <a:fld id="{758771FA-54B9-42D4-87A9-2B0E557B60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302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3040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A586AA73-B3CB-45A4-9CC4-771680087ADC}" type="datetimeFigureOut">
              <a:rPr lang="en-GB" smtClean="0"/>
              <a:t>17/03/2015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90852765-3878-4E3E-B873-21A8200188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1886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A586AA73-B3CB-45A4-9CC4-771680087ADC}" type="datetimeFigureOut">
              <a:rPr lang="en-GB" smtClean="0"/>
              <a:t>17/03/2015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90852765-3878-4E3E-B873-21A8200188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2848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6" y="-41275"/>
            <a:ext cx="12814300" cy="969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534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A586AA73-B3CB-45A4-9CC4-771680087ADC}" type="datetimeFigureOut">
              <a:rPr lang="en-GB" smtClean="0"/>
              <a:t>17/03/2015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90852765-3878-4E3E-B873-21A8200188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0929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  <a:prstGeom prst="rect">
            <a:avLst/>
          </a:prstGeo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A586AA73-B3CB-45A4-9CC4-771680087ADC}" type="datetimeFigureOut">
              <a:rPr lang="en-GB" smtClean="0"/>
              <a:t>17/03/2015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90852765-3878-4E3E-B873-21A8200188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6207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A586AA73-B3CB-45A4-9CC4-771680087ADC}" type="datetimeFigureOut">
              <a:rPr lang="en-GB" smtClean="0"/>
              <a:t>17/03/2015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90852765-3878-4E3E-B873-21A8200188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9208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A586AA73-B3CB-45A4-9CC4-771680087ADC}" type="datetimeFigureOut">
              <a:rPr lang="en-GB" smtClean="0"/>
              <a:t>17/03/2015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90852765-3878-4E3E-B873-21A8200188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528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A586AA73-B3CB-45A4-9CC4-771680087ADC}" type="datetimeFigureOut">
              <a:rPr lang="en-GB" smtClean="0"/>
              <a:t>17/03/2015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90852765-3878-4E3E-B873-21A8200188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3795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A586AA73-B3CB-45A4-9CC4-771680087ADC}" type="datetimeFigureOut">
              <a:rPr lang="en-GB" smtClean="0"/>
              <a:t>17/03/2015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90852765-3878-4E3E-B873-21A8200188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6875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  <a:prstGeom prst="rect">
            <a:avLst/>
          </a:prstGeo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  <a:prstGeom prst="rect">
            <a:avLst/>
          </a:prstGeo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A586AA73-B3CB-45A4-9CC4-771680087ADC}" type="datetimeFigureOut">
              <a:rPr lang="en-GB" smtClean="0"/>
              <a:t>17/03/2015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90852765-3878-4E3E-B873-21A8200188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084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  <a:prstGeom prst="rect">
            <a:avLst/>
          </a:prstGeo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A586AA73-B3CB-45A4-9CC4-771680087ADC}" type="datetimeFigureOut">
              <a:rPr lang="en-GB" smtClean="0"/>
              <a:t>17/03/2015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90852765-3878-4E3E-B873-21A8200188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402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826008" cy="960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5309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49" r:id="rId12"/>
  </p:sldLayoutIdLst>
  <p:timing>
    <p:tnLst>
      <p:par>
        <p:cTn id="1" dur="indefinite" restart="never" nodeType="tmRoot"/>
      </p:par>
    </p:tnLst>
  </p:timing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3811586" y="146689445"/>
            <a:ext cx="1026795" cy="12599353"/>
          </a:xfrm>
          <a:prstGeom prst="rect">
            <a:avLst/>
          </a:prstGeom>
          <a:solidFill>
            <a:srgbClr val="99CCFF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99CC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3673513" y="161000123"/>
            <a:ext cx="21164867" cy="657860"/>
          </a:xfrm>
          <a:prstGeom prst="rect">
            <a:avLst/>
          </a:prstGeom>
          <a:solidFill>
            <a:srgbClr val="0020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63811586" y="159982219"/>
            <a:ext cx="1026795" cy="1017905"/>
          </a:xfrm>
          <a:prstGeom prst="rect">
            <a:avLst/>
          </a:prstGeom>
          <a:solidFill>
            <a:srgbClr val="0020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1D77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44286923" y="160991234"/>
            <a:ext cx="14535150" cy="47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51206" tIns="51206" rIns="51206" bIns="5120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PROPOSED HOUSING DEVELOPMENT—TWEEDBRIDGE COURT—PEEBLES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89796" cy="9240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 rot="16200000">
            <a:off x="8638419" y="3655840"/>
            <a:ext cx="76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 smtClean="0"/>
              <a:t> </a:t>
            </a:r>
            <a:r>
              <a:rPr lang="en-GB" sz="4400" b="1" dirty="0" smtClean="0"/>
              <a:t>Forfar East &amp; Old Parish Church</a:t>
            </a:r>
            <a:endParaRPr lang="en-GB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9201090"/>
            <a:ext cx="12189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Brian Smith, Wellwood Leslie; Graham Kerr , John Duguid Partnership-                                                         26 June 2013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073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1547"/>
            <a:ext cx="12161440" cy="89772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9201090"/>
            <a:ext cx="76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Proposed Site Plan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564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3811586" y="146689445"/>
            <a:ext cx="1026795" cy="12599353"/>
          </a:xfrm>
          <a:prstGeom prst="rect">
            <a:avLst/>
          </a:prstGeom>
          <a:solidFill>
            <a:srgbClr val="99CCFF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99CC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3673513" y="161000123"/>
            <a:ext cx="21164867" cy="657860"/>
          </a:xfrm>
          <a:prstGeom prst="rect">
            <a:avLst/>
          </a:prstGeom>
          <a:solidFill>
            <a:srgbClr val="0020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63811586" y="159982219"/>
            <a:ext cx="1026795" cy="1017905"/>
          </a:xfrm>
          <a:prstGeom prst="rect">
            <a:avLst/>
          </a:prstGeom>
          <a:solidFill>
            <a:srgbClr val="0020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1D77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44286923" y="160991234"/>
            <a:ext cx="14535150" cy="47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51206" tIns="51206" rIns="51206" bIns="5120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PROPOSED HOUSING DEVELOPMENT—TWEEDBRIDGE COURT—PEEBLES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201090"/>
            <a:ext cx="76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Existing Site Plan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2208" y="331076"/>
            <a:ext cx="10945216" cy="875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91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3811586" y="146689445"/>
            <a:ext cx="1026795" cy="12599353"/>
          </a:xfrm>
          <a:prstGeom prst="rect">
            <a:avLst/>
          </a:prstGeom>
          <a:solidFill>
            <a:srgbClr val="99CCFF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99CC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3673513" y="161000123"/>
            <a:ext cx="21164867" cy="657860"/>
          </a:xfrm>
          <a:prstGeom prst="rect">
            <a:avLst/>
          </a:prstGeom>
          <a:solidFill>
            <a:srgbClr val="0020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63811586" y="159982219"/>
            <a:ext cx="1026795" cy="1017905"/>
          </a:xfrm>
          <a:prstGeom prst="rect">
            <a:avLst/>
          </a:prstGeom>
          <a:solidFill>
            <a:srgbClr val="0020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1D77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44286923" y="160991234"/>
            <a:ext cx="14535150" cy="47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51206" tIns="51206" rIns="51206" bIns="5120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PROPOSED HOUSING DEVELOPMENT—TWEEDBRIDGE COURT—PEEBLES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201090"/>
            <a:ext cx="76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Existing Ground Floor Plan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147" y="840160"/>
            <a:ext cx="11640201" cy="676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69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3811586" y="146689445"/>
            <a:ext cx="1026795" cy="12599353"/>
          </a:xfrm>
          <a:prstGeom prst="rect">
            <a:avLst/>
          </a:prstGeom>
          <a:solidFill>
            <a:srgbClr val="99CCFF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99CC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3673513" y="161000123"/>
            <a:ext cx="21164867" cy="657860"/>
          </a:xfrm>
          <a:prstGeom prst="rect">
            <a:avLst/>
          </a:prstGeom>
          <a:solidFill>
            <a:srgbClr val="0020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63811586" y="159982219"/>
            <a:ext cx="1026795" cy="1017905"/>
          </a:xfrm>
          <a:prstGeom prst="rect">
            <a:avLst/>
          </a:prstGeom>
          <a:solidFill>
            <a:srgbClr val="0020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1D77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44286923" y="160991234"/>
            <a:ext cx="14535150" cy="47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51206" tIns="51206" rIns="51206" bIns="5120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PROPOSED HOUSING DEVELOPMENT—TWEEDBRIDGE COURT—PEEBLES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201090"/>
            <a:ext cx="76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Existing First Floor Plan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47" y="768152"/>
            <a:ext cx="11800264" cy="763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55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3811586" y="146689445"/>
            <a:ext cx="1026795" cy="12599353"/>
          </a:xfrm>
          <a:prstGeom prst="rect">
            <a:avLst/>
          </a:prstGeom>
          <a:solidFill>
            <a:srgbClr val="99CCFF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99CC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3673513" y="161000123"/>
            <a:ext cx="21164867" cy="657860"/>
          </a:xfrm>
          <a:prstGeom prst="rect">
            <a:avLst/>
          </a:prstGeom>
          <a:solidFill>
            <a:srgbClr val="0020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63811586" y="159982219"/>
            <a:ext cx="1026795" cy="1017905"/>
          </a:xfrm>
          <a:prstGeom prst="rect">
            <a:avLst/>
          </a:prstGeom>
          <a:solidFill>
            <a:srgbClr val="0020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1D77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44286923" y="160991234"/>
            <a:ext cx="14535150" cy="47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51206" tIns="51206" rIns="51206" bIns="5120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PROPOSED HOUSING DEVELOPMENT—TWEEDBRIDGE COURT—PEEBLES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201090"/>
            <a:ext cx="76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Existing Section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12" descr="Existing Section-Mode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6018" y="0"/>
            <a:ext cx="12239463" cy="913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65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3811586" y="146689445"/>
            <a:ext cx="1026795" cy="12599353"/>
          </a:xfrm>
          <a:prstGeom prst="rect">
            <a:avLst/>
          </a:prstGeom>
          <a:solidFill>
            <a:srgbClr val="99CCFF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99CC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3673513" y="161000123"/>
            <a:ext cx="21164867" cy="657860"/>
          </a:xfrm>
          <a:prstGeom prst="rect">
            <a:avLst/>
          </a:prstGeom>
          <a:solidFill>
            <a:srgbClr val="0020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63811586" y="159982219"/>
            <a:ext cx="1026795" cy="1017905"/>
          </a:xfrm>
          <a:prstGeom prst="rect">
            <a:avLst/>
          </a:prstGeom>
          <a:solidFill>
            <a:srgbClr val="0020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1D77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44286923" y="160991234"/>
            <a:ext cx="14535150" cy="47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51206" tIns="51206" rIns="51206" bIns="5120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PROPOSED HOUSING DEVELOPMENT—TWEEDBRIDGE COURT—PEEBLES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201090"/>
            <a:ext cx="76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Brief Requirements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36104" y="408112"/>
            <a:ext cx="12026658" cy="8632993"/>
          </a:xfrm>
          <a:prstGeom prst="rect">
            <a:avLst/>
          </a:prstGeom>
        </p:spPr>
        <p:txBody>
          <a:bodyPr/>
          <a:lstStyle>
            <a:lvl1pPr algn="ctr" defTabSz="1280160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36575" indent="-536575" algn="l"/>
            <a:r>
              <a:rPr lang="en-GB" sz="2800" dirty="0" smtClean="0">
                <a:solidFill>
                  <a:srgbClr val="000066"/>
                </a:solidFill>
              </a:rPr>
              <a:t>	</a:t>
            </a:r>
            <a:r>
              <a:rPr lang="en-GB" sz="3200" b="1" dirty="0" smtClean="0">
                <a:solidFill>
                  <a:srgbClr val="000066"/>
                </a:solidFill>
              </a:rPr>
              <a:t>Brief Requirements </a:t>
            </a:r>
            <a:r>
              <a:rPr lang="en-GB" sz="3200" dirty="0" smtClean="0">
                <a:solidFill>
                  <a:srgbClr val="000066"/>
                </a:solidFill>
              </a:rPr>
              <a:t/>
            </a:r>
            <a:br>
              <a:rPr lang="en-GB" sz="3200" dirty="0" smtClean="0">
                <a:solidFill>
                  <a:srgbClr val="000066"/>
                </a:solidFill>
              </a:rPr>
            </a:br>
            <a:endParaRPr lang="en-GB" sz="3200" dirty="0" smtClean="0">
              <a:solidFill>
                <a:srgbClr val="000066"/>
              </a:solidFill>
            </a:endParaRPr>
          </a:p>
          <a:p>
            <a:pPr marL="536575" indent="-536575" algn="l"/>
            <a:r>
              <a:rPr lang="en-GB" sz="3200" dirty="0">
                <a:solidFill>
                  <a:srgbClr val="000066"/>
                </a:solidFill>
              </a:rPr>
              <a:t>	</a:t>
            </a:r>
            <a:r>
              <a:rPr lang="en-GB" sz="3200" dirty="0" smtClean="0">
                <a:solidFill>
                  <a:srgbClr val="000066"/>
                </a:solidFill>
              </a:rPr>
              <a:t>To provide a building that will accommodate a range of community and visitor facilities within the existing envelope of Forfar East and Old Parish Church.</a:t>
            </a:r>
          </a:p>
          <a:p>
            <a:pPr marL="536575" algn="l"/>
            <a:endParaRPr lang="en-GB" sz="3200" dirty="0" smtClean="0">
              <a:solidFill>
                <a:srgbClr val="000066"/>
              </a:solidFill>
            </a:endParaRPr>
          </a:p>
          <a:p>
            <a:pPr marL="536575" algn="l"/>
            <a:r>
              <a:rPr lang="en-GB" sz="3200" dirty="0" smtClean="0">
                <a:solidFill>
                  <a:srgbClr val="000066"/>
                </a:solidFill>
              </a:rPr>
              <a:t>Including-</a:t>
            </a:r>
            <a:endParaRPr lang="en-GB" sz="3200" dirty="0"/>
          </a:p>
          <a:p>
            <a:pPr marL="530225" lvl="1"/>
            <a:endParaRPr lang="en-GB" sz="3200" dirty="0" smtClean="0">
              <a:solidFill>
                <a:srgbClr val="000066"/>
              </a:solidFill>
              <a:latin typeface="+mj-lt"/>
              <a:ea typeface="+mj-ea"/>
              <a:cs typeface="+mj-cs"/>
            </a:endParaRPr>
          </a:p>
          <a:p>
            <a:pPr marL="530225" lvl="1"/>
            <a:r>
              <a:rPr lang="en-GB" sz="3200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Limited </a:t>
            </a:r>
            <a:r>
              <a:rPr lang="en-GB" sz="320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external works to formalise ad-hoc car parking arrangements</a:t>
            </a:r>
          </a:p>
          <a:p>
            <a:pPr marL="530225" lvl="1"/>
            <a:endParaRPr lang="en-GB" sz="3200" dirty="0" smtClean="0">
              <a:solidFill>
                <a:srgbClr val="000066"/>
              </a:solidFill>
              <a:latin typeface="+mj-lt"/>
              <a:ea typeface="+mj-ea"/>
              <a:cs typeface="+mj-cs"/>
            </a:endParaRPr>
          </a:p>
          <a:p>
            <a:pPr marL="530225" lvl="1"/>
            <a:r>
              <a:rPr lang="en-GB" sz="3200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Ground </a:t>
            </a:r>
            <a:r>
              <a:rPr lang="en-GB" sz="320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floor alterations to form-</a:t>
            </a:r>
          </a:p>
          <a:p>
            <a:pPr marL="987425" lvl="2" indent="-457200">
              <a:buFont typeface="Wingdings" pitchFamily="2" charset="2"/>
              <a:buChar char="§"/>
            </a:pPr>
            <a:r>
              <a:rPr lang="en-GB" sz="320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New entrance foyer, reception and exhibition space</a:t>
            </a:r>
          </a:p>
          <a:p>
            <a:pPr marL="987425" lvl="2" indent="-457200">
              <a:buFont typeface="Wingdings" pitchFamily="2" charset="2"/>
              <a:buChar char="§"/>
            </a:pPr>
            <a:r>
              <a:rPr lang="en-GB" sz="320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New Vestry, with minister’s changing and toilet </a:t>
            </a:r>
            <a:r>
              <a:rPr lang="en-GB" sz="3200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facilities</a:t>
            </a:r>
            <a:endParaRPr lang="en-US" sz="20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43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3811586" y="146689445"/>
            <a:ext cx="1026795" cy="12599353"/>
          </a:xfrm>
          <a:prstGeom prst="rect">
            <a:avLst/>
          </a:prstGeom>
          <a:solidFill>
            <a:srgbClr val="99CCFF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99CC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3673513" y="161000123"/>
            <a:ext cx="21164867" cy="657860"/>
          </a:xfrm>
          <a:prstGeom prst="rect">
            <a:avLst/>
          </a:prstGeom>
          <a:solidFill>
            <a:srgbClr val="0020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63811586" y="159982219"/>
            <a:ext cx="1026795" cy="1017905"/>
          </a:xfrm>
          <a:prstGeom prst="rect">
            <a:avLst/>
          </a:prstGeom>
          <a:solidFill>
            <a:srgbClr val="0020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1D77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44286923" y="160991234"/>
            <a:ext cx="14535150" cy="47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51206" tIns="51206" rIns="51206" bIns="5120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PROPOSED HOUSING DEVELOPMENT—TWEEDBRIDGE COURT—PEEBLES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201090"/>
            <a:ext cx="76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Brief Requirements (continued)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36104" y="264096"/>
            <a:ext cx="12026658" cy="8777009"/>
          </a:xfrm>
          <a:prstGeom prst="rect">
            <a:avLst/>
          </a:prstGeom>
        </p:spPr>
        <p:txBody>
          <a:bodyPr/>
          <a:lstStyle>
            <a:lvl1pPr algn="ctr" defTabSz="1280160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36575" indent="-536575" algn="l"/>
            <a:r>
              <a:rPr lang="en-GB" sz="2800" dirty="0" smtClean="0">
                <a:solidFill>
                  <a:srgbClr val="000066"/>
                </a:solidFill>
              </a:rPr>
              <a:t>	</a:t>
            </a:r>
            <a:endParaRPr lang="en-GB" sz="3200" dirty="0" smtClean="0">
              <a:solidFill>
                <a:srgbClr val="000066"/>
              </a:solidFill>
            </a:endParaRPr>
          </a:p>
          <a:p>
            <a:pPr marL="993775" indent="-457200" algn="l">
              <a:buFont typeface="Wingdings" pitchFamily="2" charset="2"/>
              <a:buChar char="§"/>
            </a:pPr>
            <a:r>
              <a:rPr lang="en-GB" sz="3200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Reduced and re-orientated Sanctuary space</a:t>
            </a:r>
            <a:r>
              <a:rPr lang="en-GB" sz="3200" dirty="0" smtClean="0">
                <a:solidFill>
                  <a:srgbClr val="000066"/>
                </a:solidFill>
              </a:rPr>
              <a:t> to seat 600-800 people-</a:t>
            </a:r>
            <a:endParaRPr lang="en-GB" sz="3200" dirty="0" smtClean="0">
              <a:solidFill>
                <a:srgbClr val="000066"/>
              </a:solidFill>
              <a:latin typeface="+mj-lt"/>
              <a:ea typeface="+mj-ea"/>
              <a:cs typeface="+mj-cs"/>
            </a:endParaRPr>
          </a:p>
          <a:p>
            <a:pPr marL="1627505" lvl="4" indent="-457200">
              <a:buFont typeface="Arial" pitchFamily="34" charset="0"/>
              <a:buChar char="•"/>
            </a:pPr>
            <a:r>
              <a:rPr lang="en-GB" sz="3200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Removal </a:t>
            </a:r>
            <a:r>
              <a:rPr lang="en-GB" sz="320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of existing </a:t>
            </a:r>
            <a:r>
              <a:rPr lang="en-GB" sz="3200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organ and replacement with new </a:t>
            </a:r>
            <a:r>
              <a:rPr lang="en-GB" sz="320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electronic organ</a:t>
            </a:r>
          </a:p>
          <a:p>
            <a:pPr marL="1627505" lvl="4" indent="-457200">
              <a:buFont typeface="Arial" pitchFamily="34" charset="0"/>
              <a:buChar char="•"/>
            </a:pPr>
            <a:r>
              <a:rPr lang="en-GB" sz="3200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Removal </a:t>
            </a:r>
            <a:r>
              <a:rPr lang="en-GB" sz="320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of fixed </a:t>
            </a:r>
            <a:r>
              <a:rPr lang="en-GB" sz="3200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pews and replacement with flexible seating</a:t>
            </a:r>
            <a:endParaRPr lang="en-GB" sz="3200" dirty="0">
              <a:solidFill>
                <a:srgbClr val="000066"/>
              </a:solidFill>
              <a:latin typeface="+mj-lt"/>
              <a:ea typeface="+mj-ea"/>
              <a:cs typeface="+mj-cs"/>
            </a:endParaRPr>
          </a:p>
          <a:p>
            <a:pPr marL="1627505" lvl="4" indent="-457200">
              <a:buFont typeface="Arial" pitchFamily="34" charset="0"/>
              <a:buChar char="•"/>
            </a:pPr>
            <a:r>
              <a:rPr lang="en-GB" sz="3200" dirty="0">
                <a:solidFill>
                  <a:srgbClr val="000066"/>
                </a:solidFill>
              </a:rPr>
              <a:t>Chancel area to accommodate: </a:t>
            </a:r>
            <a:endParaRPr lang="en-GB" sz="3200" dirty="0" smtClean="0">
              <a:solidFill>
                <a:srgbClr val="000066"/>
              </a:solidFill>
            </a:endParaRPr>
          </a:p>
          <a:p>
            <a:pPr marL="2267585" lvl="5" indent="-457200">
              <a:buFont typeface="Arial" pitchFamily="34" charset="0"/>
              <a:buChar char="•"/>
            </a:pPr>
            <a:r>
              <a:rPr lang="en-GB" sz="3200" dirty="0" smtClean="0">
                <a:solidFill>
                  <a:srgbClr val="000066"/>
                </a:solidFill>
              </a:rPr>
              <a:t>Communion table</a:t>
            </a:r>
          </a:p>
          <a:p>
            <a:pPr marL="2267585" lvl="5" indent="-457200">
              <a:buFont typeface="Arial" pitchFamily="34" charset="0"/>
              <a:buChar char="•"/>
            </a:pPr>
            <a:r>
              <a:rPr lang="en-GB" sz="3200" dirty="0" smtClean="0">
                <a:solidFill>
                  <a:srgbClr val="000066"/>
                </a:solidFill>
              </a:rPr>
              <a:t>Font</a:t>
            </a:r>
          </a:p>
          <a:p>
            <a:pPr marL="2267585" lvl="5" indent="-457200">
              <a:buFont typeface="Arial" pitchFamily="34" charset="0"/>
              <a:buChar char="•"/>
            </a:pPr>
            <a:r>
              <a:rPr lang="en-GB" sz="3200" dirty="0" smtClean="0">
                <a:solidFill>
                  <a:srgbClr val="000066"/>
                </a:solidFill>
              </a:rPr>
              <a:t>Reading lectern</a:t>
            </a:r>
          </a:p>
          <a:p>
            <a:pPr marL="2267585" lvl="5" indent="-457200">
              <a:buFont typeface="Arial" pitchFamily="34" charset="0"/>
              <a:buChar char="•"/>
            </a:pPr>
            <a:r>
              <a:rPr lang="en-GB" sz="3200" dirty="0" smtClean="0">
                <a:solidFill>
                  <a:srgbClr val="000066"/>
                </a:solidFill>
              </a:rPr>
              <a:t>Space </a:t>
            </a:r>
            <a:r>
              <a:rPr lang="en-GB" sz="3200" dirty="0">
                <a:solidFill>
                  <a:srgbClr val="000066"/>
                </a:solidFill>
              </a:rPr>
              <a:t>for music group</a:t>
            </a:r>
          </a:p>
          <a:p>
            <a:pPr marL="1627505" lvl="4" indent="-457200">
              <a:buFont typeface="Arial" pitchFamily="34" charset="0"/>
              <a:buChar char="•"/>
            </a:pPr>
            <a:r>
              <a:rPr lang="en-GB" sz="3200" dirty="0">
                <a:solidFill>
                  <a:srgbClr val="000066"/>
                </a:solidFill>
              </a:rPr>
              <a:t>Space for an organ console and audio-visual equipment</a:t>
            </a:r>
            <a:endParaRPr lang="en-GB" sz="3200" dirty="0">
              <a:solidFill>
                <a:srgbClr val="000066"/>
              </a:solidFill>
              <a:latin typeface="+mj-lt"/>
              <a:ea typeface="+mj-ea"/>
              <a:cs typeface="+mj-cs"/>
            </a:endParaRPr>
          </a:p>
          <a:p>
            <a:pPr marL="1627505" lvl="4" indent="-457200">
              <a:buFont typeface="Arial" pitchFamily="34" charset="0"/>
              <a:buChar char="•"/>
            </a:pPr>
            <a:r>
              <a:rPr lang="en-GB" sz="3200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New </a:t>
            </a:r>
            <a:r>
              <a:rPr lang="en-GB" sz="320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audio-visual </a:t>
            </a:r>
            <a:r>
              <a:rPr lang="en-GB" sz="3200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system</a:t>
            </a:r>
          </a:p>
          <a:p>
            <a:pPr marL="987425" lvl="2" indent="-457200">
              <a:buFont typeface="Wingdings" pitchFamily="2" charset="2"/>
              <a:buChar char="§"/>
            </a:pPr>
            <a:r>
              <a:rPr lang="en-GB" sz="3200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Rationalised </a:t>
            </a:r>
            <a:r>
              <a:rPr lang="en-GB" sz="320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circulation routes</a:t>
            </a:r>
          </a:p>
          <a:p>
            <a:pPr marL="987425" lvl="2" indent="-457200">
              <a:buFont typeface="Wingdings" pitchFamily="2" charset="2"/>
              <a:buChar char="§"/>
            </a:pPr>
            <a:r>
              <a:rPr lang="en-GB" sz="320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Social space for community/congregational use</a:t>
            </a:r>
          </a:p>
          <a:p>
            <a:pPr marL="987425" lvl="2" indent="-457200">
              <a:buFont typeface="Wingdings" pitchFamily="2" charset="2"/>
              <a:buChar char="§"/>
            </a:pPr>
            <a:r>
              <a:rPr lang="en-GB" sz="3200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Feature </a:t>
            </a:r>
            <a:r>
              <a:rPr lang="en-GB" sz="320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wall to accommodate existing </a:t>
            </a:r>
            <a:r>
              <a:rPr lang="en-GB" sz="3200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tablets, scrolls </a:t>
            </a:r>
            <a:r>
              <a:rPr lang="en-GB" sz="320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and community art</a:t>
            </a:r>
          </a:p>
          <a:p>
            <a:pPr marL="987425" lvl="2" indent="-457200">
              <a:buFont typeface="Wingdings" pitchFamily="2" charset="2"/>
              <a:buChar char="§"/>
            </a:pPr>
            <a:r>
              <a:rPr lang="en-GB" sz="320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New lift</a:t>
            </a:r>
          </a:p>
          <a:p>
            <a:pPr marL="762000" indent="-762000" algn="l"/>
            <a:r>
              <a:rPr lang="en-GB" sz="2000" dirty="0" smtClean="0">
                <a:solidFill>
                  <a:srgbClr val="000066"/>
                </a:solidFill>
              </a:rPr>
              <a:t/>
            </a:r>
            <a:br>
              <a:rPr lang="en-GB" sz="2000" dirty="0" smtClean="0">
                <a:solidFill>
                  <a:srgbClr val="000066"/>
                </a:solidFill>
              </a:rPr>
            </a:br>
            <a:r>
              <a:rPr lang="en-GB" sz="2000" dirty="0" smtClean="0">
                <a:solidFill>
                  <a:srgbClr val="000066"/>
                </a:solidFill>
              </a:rPr>
              <a:t>                 </a:t>
            </a:r>
            <a:endParaRPr lang="en-US" sz="20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46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3811586" y="146689445"/>
            <a:ext cx="1026795" cy="12599353"/>
          </a:xfrm>
          <a:prstGeom prst="rect">
            <a:avLst/>
          </a:prstGeom>
          <a:solidFill>
            <a:srgbClr val="99CCFF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99CC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3673513" y="161000123"/>
            <a:ext cx="21164867" cy="657860"/>
          </a:xfrm>
          <a:prstGeom prst="rect">
            <a:avLst/>
          </a:prstGeom>
          <a:solidFill>
            <a:srgbClr val="0020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63811586" y="159982219"/>
            <a:ext cx="1026795" cy="1017905"/>
          </a:xfrm>
          <a:prstGeom prst="rect">
            <a:avLst/>
          </a:prstGeom>
          <a:solidFill>
            <a:srgbClr val="0020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1D77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44286923" y="160991234"/>
            <a:ext cx="14535150" cy="47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51206" tIns="51206" rIns="51206" bIns="5120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PROPOSED HOUSING DEVELOPMENT—TWEEDBRIDGE COURT—PEEBLES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201090"/>
            <a:ext cx="76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Brief Requirements (continued)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08112" y="408112"/>
            <a:ext cx="11954650" cy="8792978"/>
          </a:xfrm>
          <a:prstGeom prst="rect">
            <a:avLst/>
          </a:prstGeom>
        </p:spPr>
        <p:txBody>
          <a:bodyPr/>
          <a:lstStyle>
            <a:lvl1pPr algn="ctr" defTabSz="1280160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36575" indent="-536575" algn="l"/>
            <a:r>
              <a:rPr lang="en-GB" sz="2800" dirty="0" smtClean="0">
                <a:solidFill>
                  <a:srgbClr val="000066"/>
                </a:solidFill>
              </a:rPr>
              <a:t>	</a:t>
            </a:r>
            <a:r>
              <a:rPr lang="en-GB" sz="3200" dirty="0" smtClean="0">
                <a:solidFill>
                  <a:srgbClr val="000066"/>
                </a:solidFill>
              </a:rPr>
              <a:t>First </a:t>
            </a:r>
            <a:r>
              <a:rPr lang="en-GB" sz="3200" dirty="0">
                <a:solidFill>
                  <a:srgbClr val="000066"/>
                </a:solidFill>
              </a:rPr>
              <a:t>floor alterations to form-</a:t>
            </a:r>
          </a:p>
          <a:p>
            <a:pPr marL="1044575" lvl="2" indent="-514350">
              <a:buFont typeface="Wingdings" pitchFamily="2" charset="2"/>
              <a:buChar char="§"/>
            </a:pPr>
            <a:r>
              <a:rPr lang="en-GB" sz="320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Refurbished Small </a:t>
            </a:r>
            <a:r>
              <a:rPr lang="en-GB" sz="3200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Chapel </a:t>
            </a:r>
            <a:r>
              <a:rPr lang="en-GB" sz="3200" dirty="0" smtClean="0">
                <a:solidFill>
                  <a:srgbClr val="000066"/>
                </a:solidFill>
              </a:rPr>
              <a:t>to </a:t>
            </a:r>
            <a:r>
              <a:rPr lang="en-GB" sz="3200" dirty="0">
                <a:solidFill>
                  <a:srgbClr val="000066"/>
                </a:solidFill>
              </a:rPr>
              <a:t>accommodate 30 people, a keyboard and </a:t>
            </a:r>
            <a:r>
              <a:rPr lang="en-GB" sz="3200" dirty="0" smtClean="0">
                <a:solidFill>
                  <a:srgbClr val="000066"/>
                </a:solidFill>
              </a:rPr>
              <a:t>audio-visual equipment</a:t>
            </a:r>
            <a:endParaRPr lang="en-GB" sz="3200" dirty="0">
              <a:solidFill>
                <a:srgbClr val="000066"/>
              </a:solidFill>
              <a:latin typeface="+mj-lt"/>
              <a:ea typeface="+mj-ea"/>
              <a:cs typeface="+mj-cs"/>
            </a:endParaRPr>
          </a:p>
          <a:p>
            <a:pPr marL="1044575" lvl="2" indent="-514350">
              <a:buFont typeface="Wingdings" pitchFamily="2" charset="2"/>
              <a:buChar char="§"/>
            </a:pPr>
            <a:r>
              <a:rPr lang="en-GB" sz="320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Toilets</a:t>
            </a:r>
          </a:p>
          <a:p>
            <a:pPr marL="1044575" lvl="2" indent="-514350">
              <a:buFont typeface="Wingdings" pitchFamily="2" charset="2"/>
              <a:buChar char="§"/>
            </a:pPr>
            <a:r>
              <a:rPr lang="en-GB" sz="320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Storage</a:t>
            </a:r>
          </a:p>
          <a:p>
            <a:pPr marL="1044575" lvl="2" indent="-514350">
              <a:buFont typeface="Wingdings" pitchFamily="2" charset="2"/>
              <a:buChar char="§"/>
            </a:pPr>
            <a:r>
              <a:rPr lang="en-GB" sz="320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Multi-function space</a:t>
            </a:r>
          </a:p>
          <a:p>
            <a:pPr marL="1044575" lvl="2" indent="-514350">
              <a:buFont typeface="Wingdings" pitchFamily="2" charset="2"/>
              <a:buChar char="§"/>
            </a:pPr>
            <a:r>
              <a:rPr lang="en-GB" sz="320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Removal of east gallery to accommodate altered Sanctuary space</a:t>
            </a:r>
          </a:p>
          <a:p>
            <a:pPr marL="1044575" lvl="2" indent="-514350">
              <a:buFont typeface="Wingdings" pitchFamily="2" charset="2"/>
              <a:buChar char="§"/>
            </a:pPr>
            <a:r>
              <a:rPr lang="en-GB" sz="3200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Interconnecting </a:t>
            </a:r>
            <a:r>
              <a:rPr lang="en-GB" sz="320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stair between </a:t>
            </a:r>
            <a:r>
              <a:rPr lang="en-GB" sz="3200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Session House and </a:t>
            </a:r>
            <a:r>
              <a:rPr lang="en-GB" sz="320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main building</a:t>
            </a:r>
          </a:p>
          <a:p>
            <a:pPr marL="1044575" lvl="2" indent="-514350">
              <a:buFont typeface="Wingdings" pitchFamily="2" charset="2"/>
              <a:buChar char="§"/>
            </a:pPr>
            <a:r>
              <a:rPr lang="en-GB" sz="3200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Exhibition/meeting spaces </a:t>
            </a:r>
            <a:r>
              <a:rPr lang="en-GB" sz="320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above reception </a:t>
            </a:r>
            <a:r>
              <a:rPr lang="en-GB" sz="3200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space</a:t>
            </a:r>
          </a:p>
          <a:p>
            <a:pPr marL="530225" lvl="2"/>
            <a:endParaRPr lang="en-GB" sz="3200" dirty="0">
              <a:solidFill>
                <a:srgbClr val="000066"/>
              </a:solidFill>
              <a:latin typeface="+mj-lt"/>
              <a:ea typeface="+mj-ea"/>
              <a:cs typeface="+mj-cs"/>
            </a:endParaRPr>
          </a:p>
          <a:p>
            <a:pPr marL="530225" lvl="2"/>
            <a:r>
              <a:rPr lang="en-GB" sz="3200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Limited </a:t>
            </a:r>
            <a:r>
              <a:rPr lang="en-GB" sz="320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fabric survey to ascertain extent of any necessary structural works</a:t>
            </a:r>
          </a:p>
          <a:p>
            <a:pPr marL="530225" lvl="1"/>
            <a:r>
              <a:rPr lang="en-GB" sz="320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Review and possible upgrading of small power distribution system</a:t>
            </a:r>
          </a:p>
          <a:p>
            <a:pPr marL="530225" lvl="1"/>
            <a:r>
              <a:rPr lang="en-GB" sz="320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Review and possible upgrading of domestic hot water, heating and ventilation systems</a:t>
            </a:r>
          </a:p>
          <a:p>
            <a:pPr marL="762000" indent="-762000" algn="l"/>
            <a:r>
              <a:rPr lang="en-GB" sz="2000" dirty="0" smtClean="0">
                <a:solidFill>
                  <a:srgbClr val="000066"/>
                </a:solidFill>
              </a:rPr>
              <a:t/>
            </a:r>
            <a:br>
              <a:rPr lang="en-GB" sz="2000" dirty="0" smtClean="0">
                <a:solidFill>
                  <a:srgbClr val="000066"/>
                </a:solidFill>
              </a:rPr>
            </a:br>
            <a:endParaRPr lang="en-US" sz="20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16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1861160" y="-1151382"/>
            <a:ext cx="8524766" cy="119317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9201090"/>
            <a:ext cx="76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Proposed Phase 1 Development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988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astandOl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EastandOld</Template>
  <TotalTime>0</TotalTime>
  <Words>86</Words>
  <Application>Microsoft Office PowerPoint</Application>
  <PresentationFormat>A3 Paper (297x420 mm)</PresentationFormat>
  <Paragraphs>58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EastandOld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Angus Spence</dc:creator>
  <cp:lastModifiedBy>Angus Spence</cp:lastModifiedBy>
  <cp:revision>2</cp:revision>
  <dcterms:created xsi:type="dcterms:W3CDTF">2015-03-17T23:31:54Z</dcterms:created>
  <dcterms:modified xsi:type="dcterms:W3CDTF">2015-03-17T23:32:46Z</dcterms:modified>
</cp:coreProperties>
</file>